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9051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4"/>
  </p:normalViewPr>
  <p:slideViewPr>
    <p:cSldViewPr snapToGrid="0" snapToObjects="1">
      <p:cViewPr varScale="1">
        <p:scale>
          <a:sx n="92" d="100"/>
          <a:sy n="92" d="100"/>
        </p:scale>
        <p:origin x="1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81415"/>
            <a:ext cx="10363200" cy="3151411"/>
          </a:xfrm>
        </p:spPr>
        <p:txBody>
          <a:bodyPr anchor="b"/>
          <a:lstStyle>
            <a:lvl1pPr algn="ctr"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54356"/>
            <a:ext cx="9144000" cy="2185453"/>
          </a:xfrm>
        </p:spPr>
        <p:txBody>
          <a:bodyPr/>
          <a:lstStyle>
            <a:lvl1pPr marL="0" indent="0" algn="ctr">
              <a:buNone/>
              <a:defRPr sz="3168"/>
            </a:lvl1pPr>
            <a:lvl2pPr marL="603458" indent="0" algn="ctr">
              <a:buNone/>
              <a:defRPr sz="2640"/>
            </a:lvl2pPr>
            <a:lvl3pPr marL="1206917" indent="0" algn="ctr">
              <a:buNone/>
              <a:defRPr sz="2376"/>
            </a:lvl3pPr>
            <a:lvl4pPr marL="1810375" indent="0" algn="ctr">
              <a:buNone/>
              <a:defRPr sz="2112"/>
            </a:lvl4pPr>
            <a:lvl5pPr marL="2413833" indent="0" algn="ctr">
              <a:buNone/>
              <a:defRPr sz="2112"/>
            </a:lvl5pPr>
            <a:lvl6pPr marL="3017291" indent="0" algn="ctr">
              <a:buNone/>
              <a:defRPr sz="2112"/>
            </a:lvl6pPr>
            <a:lvl7pPr marL="3620750" indent="0" algn="ctr">
              <a:buNone/>
              <a:defRPr sz="2112"/>
            </a:lvl7pPr>
            <a:lvl8pPr marL="4224208" indent="0" algn="ctr">
              <a:buNone/>
              <a:defRPr sz="2112"/>
            </a:lvl8pPr>
            <a:lvl9pPr marL="4827666" indent="0" algn="ctr">
              <a:buNone/>
              <a:defRPr sz="21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427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75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1931"/>
            <a:ext cx="2628900" cy="7671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1931"/>
            <a:ext cx="7734300" cy="7671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5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56698"/>
            <a:ext cx="10515600" cy="3765349"/>
          </a:xfrm>
        </p:spPr>
        <p:txBody>
          <a:bodyPr anchor="b"/>
          <a:lstStyle>
            <a:lvl1pPr>
              <a:defRPr sz="7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057668"/>
            <a:ext cx="10515600" cy="1980108"/>
          </a:xfrm>
        </p:spPr>
        <p:txBody>
          <a:bodyPr/>
          <a:lstStyle>
            <a:lvl1pPr marL="0" indent="0">
              <a:buNone/>
              <a:defRPr sz="3168">
                <a:solidFill>
                  <a:schemeClr val="tx1"/>
                </a:solidFill>
              </a:defRPr>
            </a:lvl1pPr>
            <a:lvl2pPr marL="603458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2pPr>
            <a:lvl3pPr marL="1206917" indent="0">
              <a:buNone/>
              <a:defRPr sz="2376">
                <a:solidFill>
                  <a:schemeClr val="tx1">
                    <a:tint val="75000"/>
                  </a:schemeClr>
                </a:solidFill>
              </a:defRPr>
            </a:lvl3pPr>
            <a:lvl4pPr marL="1810375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4pPr>
            <a:lvl5pPr marL="2413833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5pPr>
            <a:lvl6pPr marL="3017291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6pPr>
            <a:lvl7pPr marL="3620750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7pPr>
            <a:lvl8pPr marL="4224208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8pPr>
            <a:lvl9pPr marL="4827666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0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09656"/>
            <a:ext cx="5181600" cy="5743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08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1933"/>
            <a:ext cx="10515600" cy="17496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18979"/>
            <a:ext cx="5157787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06467"/>
            <a:ext cx="5157787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18979"/>
            <a:ext cx="5183188" cy="1087488"/>
          </a:xfrm>
        </p:spPr>
        <p:txBody>
          <a:bodyPr anchor="b"/>
          <a:lstStyle>
            <a:lvl1pPr marL="0" indent="0">
              <a:buNone/>
              <a:defRPr sz="3168" b="1"/>
            </a:lvl1pPr>
            <a:lvl2pPr marL="603458" indent="0">
              <a:buNone/>
              <a:defRPr sz="2640" b="1"/>
            </a:lvl2pPr>
            <a:lvl3pPr marL="1206917" indent="0">
              <a:buNone/>
              <a:defRPr sz="2376" b="1"/>
            </a:lvl3pPr>
            <a:lvl4pPr marL="1810375" indent="0">
              <a:buNone/>
              <a:defRPr sz="2112" b="1"/>
            </a:lvl4pPr>
            <a:lvl5pPr marL="2413833" indent="0">
              <a:buNone/>
              <a:defRPr sz="2112" b="1"/>
            </a:lvl5pPr>
            <a:lvl6pPr marL="3017291" indent="0">
              <a:buNone/>
              <a:defRPr sz="2112" b="1"/>
            </a:lvl6pPr>
            <a:lvl7pPr marL="3620750" indent="0">
              <a:buNone/>
              <a:defRPr sz="2112" b="1"/>
            </a:lvl7pPr>
            <a:lvl8pPr marL="4224208" indent="0">
              <a:buNone/>
              <a:defRPr sz="2112" b="1"/>
            </a:lvl8pPr>
            <a:lvl9pPr marL="4827666" indent="0">
              <a:buNone/>
              <a:defRPr sz="2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06467"/>
            <a:ext cx="5183188" cy="48633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39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07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40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03311"/>
            <a:ext cx="6172200" cy="6432734"/>
          </a:xfrm>
        </p:spPr>
        <p:txBody>
          <a:bodyPr/>
          <a:lstStyle>
            <a:lvl1pPr>
              <a:defRPr sz="4224"/>
            </a:lvl1pPr>
            <a:lvl2pPr>
              <a:defRPr sz="3696"/>
            </a:lvl2pPr>
            <a:lvl3pPr>
              <a:defRPr sz="3168"/>
            </a:lvl3pPr>
            <a:lvl4pPr>
              <a:defRPr sz="2640"/>
            </a:lvl4pPr>
            <a:lvl5pPr>
              <a:defRPr sz="2640"/>
            </a:lvl5pPr>
            <a:lvl6pPr>
              <a:defRPr sz="2640"/>
            </a:lvl6pPr>
            <a:lvl7pPr>
              <a:defRPr sz="2640"/>
            </a:lvl7pPr>
            <a:lvl8pPr>
              <a:defRPr sz="2640"/>
            </a:lvl8pPr>
            <a:lvl9pPr>
              <a:defRPr sz="26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8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3462"/>
            <a:ext cx="3932237" cy="2112116"/>
          </a:xfrm>
        </p:spPr>
        <p:txBody>
          <a:bodyPr anchor="b"/>
          <a:lstStyle>
            <a:lvl1pPr>
              <a:defRPr sz="4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03311"/>
            <a:ext cx="6172200" cy="6432734"/>
          </a:xfrm>
        </p:spPr>
        <p:txBody>
          <a:bodyPr anchor="t"/>
          <a:lstStyle>
            <a:lvl1pPr marL="0" indent="0">
              <a:buNone/>
              <a:defRPr sz="4224"/>
            </a:lvl1pPr>
            <a:lvl2pPr marL="603458" indent="0">
              <a:buNone/>
              <a:defRPr sz="3696"/>
            </a:lvl2pPr>
            <a:lvl3pPr marL="1206917" indent="0">
              <a:buNone/>
              <a:defRPr sz="3168"/>
            </a:lvl3pPr>
            <a:lvl4pPr marL="1810375" indent="0">
              <a:buNone/>
              <a:defRPr sz="2640"/>
            </a:lvl4pPr>
            <a:lvl5pPr marL="2413833" indent="0">
              <a:buNone/>
              <a:defRPr sz="2640"/>
            </a:lvl5pPr>
            <a:lvl6pPr marL="3017291" indent="0">
              <a:buNone/>
              <a:defRPr sz="2640"/>
            </a:lvl6pPr>
            <a:lvl7pPr marL="3620750" indent="0">
              <a:buNone/>
              <a:defRPr sz="2640"/>
            </a:lvl7pPr>
            <a:lvl8pPr marL="4224208" indent="0">
              <a:buNone/>
              <a:defRPr sz="2640"/>
            </a:lvl8pPr>
            <a:lvl9pPr marL="4827666" indent="0">
              <a:buNone/>
              <a:defRPr sz="26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15578"/>
            <a:ext cx="3932237" cy="5030943"/>
          </a:xfrm>
        </p:spPr>
        <p:txBody>
          <a:bodyPr/>
          <a:lstStyle>
            <a:lvl1pPr marL="0" indent="0">
              <a:buNone/>
              <a:defRPr sz="2112"/>
            </a:lvl1pPr>
            <a:lvl2pPr marL="603458" indent="0">
              <a:buNone/>
              <a:defRPr sz="1848"/>
            </a:lvl2pPr>
            <a:lvl3pPr marL="1206917" indent="0">
              <a:buNone/>
              <a:defRPr sz="1584"/>
            </a:lvl3pPr>
            <a:lvl4pPr marL="1810375" indent="0">
              <a:buNone/>
              <a:defRPr sz="1320"/>
            </a:lvl4pPr>
            <a:lvl5pPr marL="2413833" indent="0">
              <a:buNone/>
              <a:defRPr sz="1320"/>
            </a:lvl5pPr>
            <a:lvl6pPr marL="3017291" indent="0">
              <a:buNone/>
              <a:defRPr sz="1320"/>
            </a:lvl6pPr>
            <a:lvl7pPr marL="3620750" indent="0">
              <a:buNone/>
              <a:defRPr sz="1320"/>
            </a:lvl7pPr>
            <a:lvl8pPr marL="4224208" indent="0">
              <a:buNone/>
              <a:defRPr sz="1320"/>
            </a:lvl8pPr>
            <a:lvl9pPr marL="4827666" indent="0">
              <a:buNone/>
              <a:defRPr sz="13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51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1933"/>
            <a:ext cx="10515600" cy="17496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09656"/>
            <a:ext cx="10515600" cy="57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488E1-9CE2-1640-A151-ECCF057FA0A6}" type="datetimeFigureOut">
              <a:rPr lang="en-US" smtClean="0"/>
              <a:t>7/16/23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389796"/>
            <a:ext cx="41148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389796"/>
            <a:ext cx="2743200" cy="4819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A2BD61-9C45-6A45-8A85-B97228B96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7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06917" rtl="0" eaLnBrk="1" latinLnBrk="0" hangingPunct="1">
        <a:lnSpc>
          <a:spcPct val="90000"/>
        </a:lnSpc>
        <a:spcBef>
          <a:spcPct val="0"/>
        </a:spcBef>
        <a:buNone/>
        <a:defRPr sz="58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1729" indent="-301729" algn="l" defTabSz="1206917" rtl="0" eaLnBrk="1" latinLnBrk="0" hangingPunct="1">
        <a:lnSpc>
          <a:spcPct val="90000"/>
        </a:lnSpc>
        <a:spcBef>
          <a:spcPts val="1320"/>
        </a:spcBef>
        <a:buFont typeface="Arial" panose="020B0604020202020204" pitchFamily="34" charset="0"/>
        <a:buChar char="•"/>
        <a:defRPr sz="3696" kern="1200">
          <a:solidFill>
            <a:schemeClr val="tx1"/>
          </a:solidFill>
          <a:latin typeface="+mn-lt"/>
          <a:ea typeface="+mn-ea"/>
          <a:cs typeface="+mn-cs"/>
        </a:defRPr>
      </a:lvl1pPr>
      <a:lvl2pPr marL="90518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3168" kern="1200">
          <a:solidFill>
            <a:schemeClr val="tx1"/>
          </a:solidFill>
          <a:latin typeface="+mn-lt"/>
          <a:ea typeface="+mn-ea"/>
          <a:cs typeface="+mn-cs"/>
        </a:defRPr>
      </a:lvl2pPr>
      <a:lvl3pPr marL="1508646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112104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715562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319021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922479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525937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5129395" indent="-301729" algn="l" defTabSz="1206917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1pPr>
      <a:lvl2pPr marL="60345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2pPr>
      <a:lvl3pPr marL="1206917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3pPr>
      <a:lvl4pPr marL="1810375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4pPr>
      <a:lvl5pPr marL="2413833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5pPr>
      <a:lvl6pPr marL="3017291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6pPr>
      <a:lvl7pPr marL="3620750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7pPr>
      <a:lvl8pPr marL="4224208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8pPr>
      <a:lvl9pPr marL="4827666" algn="l" defTabSz="1206917" rtl="0" eaLnBrk="1" latinLnBrk="0" hangingPunct="1">
        <a:defRPr sz="23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57514337"/>
                  </p:ext>
                </p:extLst>
              </p:nvPr>
            </p:nvGraphicFramePr>
            <p:xfrm>
              <a:off x="78828" y="3796862"/>
              <a:ext cx="12034344" cy="101631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1800" smtClean="0">
                                  <a:solidFill>
                                    <a:schemeClr val="accent1"/>
                                  </a:solidFill>
                                </a:rPr>
                                <m:t>𝚲</m:t>
                              </m:r>
                            </m:oMath>
                          </a14:m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CDM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Ω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,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h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𝑛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8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𝑤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𝑀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𝜈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𝑁𝐿</m:t>
                                    </m:r>
                                  </m:sub>
                                  <m:sup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𝑙𝑜𝑐𝑎𝑙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𝑁𝐿</m:t>
                                    </m:r>
                                  </m:sub>
                                  <m:sup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𝑒𝑞𝑢𝑖𝑙</m:t>
                                    </m:r>
                                  </m:sup>
                                </m:sSubSup>
                                <m:r>
                                  <a:rPr lang="en-US" sz="1500" smtClean="0">
                                    <a:solidFill>
                                      <a:schemeClr val="accent1"/>
                                    </a:solidFill>
                                  </a:rPr>
                                  <m:t>,</m:t>
                                </m:r>
                                <m:sSubSup>
                                  <m:sSubSupPr>
                                    <m:ctrlP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𝑁𝐿</m:t>
                                    </m:r>
                                  </m:sub>
                                  <m:sup>
                                    <m:r>
                                      <a:rPr lang="en-US" sz="15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𝑜𝑟𝑡h𝑜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sz="15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sz="1800" smtClean="0">
                                        <a:solidFill>
                                          <a:schemeClr val="accent1"/>
                                        </a:solidFill>
                                      </a:rPr>
                                      <m:t>𝑁𝐿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𝑓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(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𝑅</m:t>
                                </m:r>
                                <m:r>
                                  <a:rPr lang="en-US" sz="1800" smtClean="0">
                                    <a:solidFill>
                                      <a:schemeClr val="accent1"/>
                                    </a:solidFill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1800" b="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B8252E44-BA17-7240-A9BC-A45BAE661FE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57514337"/>
                  </p:ext>
                </p:extLst>
              </p:nvPr>
            </p:nvGraphicFramePr>
            <p:xfrm>
              <a:off x="78828" y="3796862"/>
              <a:ext cx="12034344" cy="101631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19192">
                      <a:extLst>
                        <a:ext uri="{9D8B030D-6E8A-4147-A177-3AD203B41FA5}">
                          <a16:colId xmlns:a16="http://schemas.microsoft.com/office/drawing/2014/main" val="1829439656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559410309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837194888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411690313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347145481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775208873"/>
                        </a:ext>
                      </a:extLst>
                    </a:gridCol>
                    <a:gridCol w="1719192">
                      <a:extLst>
                        <a:ext uri="{9D8B030D-6E8A-4147-A177-3AD203B41FA5}">
                          <a16:colId xmlns:a16="http://schemas.microsoft.com/office/drawing/2014/main" val="2439594674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3922" r="-602963" b="-6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Dark energy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Massive neutrinos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Separate Universe</a:t>
                          </a:r>
                          <a:endParaRPr lang="en-US" sz="1800" b="1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Primordial non-</a:t>
                          </a:r>
                          <a:r>
                            <a:rPr lang="en-US" sz="1800" dirty="0" err="1">
                              <a:solidFill>
                                <a:schemeClr val="accent1"/>
                              </a:solidFill>
                            </a:rPr>
                            <a:t>Gaussianities</a:t>
                          </a:r>
                          <a:endParaRPr lang="en-US" sz="1800" dirty="0">
                            <a:solidFill>
                              <a:schemeClr val="accent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Parity violation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solidFill>
                                <a:schemeClr val="accent1"/>
                              </a:solidFill>
                            </a:rPr>
                            <a:t>Modified gravity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778707019"/>
                      </a:ext>
                    </a:extLst>
                  </a:tr>
                  <a:tr h="37623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741" t="-176667" r="-602963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0000" t="-176667" r="-498529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01481" t="-176667" r="-402222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299265" t="-176667" r="-299265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02222" t="-176667" r="-201481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98529" t="-176667" r="-100000" b="-1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02963" t="-176667" r="-741" b="-1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9603385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/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accent6">
                        <a:lumMod val="75000"/>
                      </a:schemeClr>
                    </a:solidFill>
                  </a:rPr>
                  <a:t>Fiducial model (17,100 simulations)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=0.3175,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60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Ω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=0.049,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=0.6711,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=0.9624,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8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=0.834,      </m:t>
                      </m:r>
                    </m:oMath>
                  </m:oMathPara>
                </a14:m>
                <a:endParaRPr lang="en-US" sz="1600" i="1" dirty="0">
                  <a:solidFill>
                    <a:schemeClr val="accent6">
                      <a:lumMod val="75000"/>
                    </a:schemeClr>
                  </a:solidFill>
                  <a:latin typeface="Cambria Math" panose="02040503050406030204" pitchFamily="18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=−1,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𝜈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sSub>
                        <m:sSub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𝑁𝐿</m:t>
                          </m:r>
                        </m:sub>
                      </m:sSub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=0, </m:t>
                      </m:r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600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en-US" sz="1600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98F64A-E13C-BB45-B3C0-7C6C5B557A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69762"/>
                <a:ext cx="12192000" cy="861774"/>
              </a:xfrm>
              <a:prstGeom prst="rect">
                <a:avLst/>
              </a:prstGeom>
              <a:blipFill>
                <a:blip r:embed="rId3"/>
                <a:stretch>
                  <a:fillRect t="-2899" b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/>
              <p:nvPr/>
            </p:nvSpPr>
            <p:spPr>
              <a:xfrm>
                <a:off x="0" y="6432222"/>
                <a:ext cx="191192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3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</m:oMath>
                </a14:m>
                <a:endParaRPr lang="en-US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6,000 simulations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3EB1A7C-99EF-3041-961F-67DDF76ED5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432222"/>
                <a:ext cx="1911925" cy="923330"/>
              </a:xfrm>
              <a:prstGeom prst="rect">
                <a:avLst/>
              </a:prstGeom>
              <a:blipFill>
                <a:blip r:embed="rId4"/>
                <a:stretch>
                  <a:fillRect l="-1987" t="-1351" r="-4636" b="-94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/>
              <p:nvPr/>
            </p:nvSpPr>
            <p:spPr>
              <a:xfrm>
                <a:off x="3116343" y="6495029"/>
                <a:ext cx="2424544" cy="9482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1 </a:t>
                </a:r>
                <a:r>
                  <a:rPr lang="en-US" dirty="0" err="1">
                    <a:solidFill>
                      <a:srgbClr val="FF0000"/>
                    </a:solidFill>
                  </a:rPr>
                  <a:t>latin</a:t>
                </a:r>
                <a:r>
                  <a:rPr lang="en-US" dirty="0">
                    <a:solidFill>
                      <a:srgbClr val="FF0000"/>
                    </a:solidFill>
                  </a:rPr>
                  <a:t>-hypercube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8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𝜈</m:t>
                        </m:r>
                      </m:sub>
                    </m:sSub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  </a:t>
                </a:r>
              </a:p>
              <a:p>
                <a:pPr algn="ctr"/>
                <a:r>
                  <a:rPr lang="en-US" dirty="0">
                    <a:solidFill>
                      <a:srgbClr val="FF0000"/>
                    </a:solidFill>
                  </a:rPr>
                  <a:t>2,000 simulations</a:t>
                </a:r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A5ECE60-7428-B844-A02A-98D756C866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6343" y="6495029"/>
                <a:ext cx="2424544" cy="948208"/>
              </a:xfrm>
              <a:prstGeom prst="rect">
                <a:avLst/>
              </a:prstGeom>
              <a:blipFill>
                <a:blip r:embed="rId5"/>
                <a:stretch>
                  <a:fillRect t="-1316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16344FA-4857-0C42-85BE-9A573A2186E4}"/>
              </a:ext>
            </a:extLst>
          </p:cNvPr>
          <p:cNvCxnSpPr>
            <a:cxnSpLocks/>
          </p:cNvCxnSpPr>
          <p:nvPr/>
        </p:nvCxnSpPr>
        <p:spPr>
          <a:xfrm>
            <a:off x="928256" y="5597504"/>
            <a:ext cx="0" cy="8347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E01B53CD-92E1-C949-B098-FFB7BF6734C6}"/>
              </a:ext>
            </a:extLst>
          </p:cNvPr>
          <p:cNvCxnSpPr>
            <a:cxnSpLocks/>
          </p:cNvCxnSpPr>
          <p:nvPr/>
        </p:nvCxnSpPr>
        <p:spPr>
          <a:xfrm>
            <a:off x="1039091" y="5607678"/>
            <a:ext cx="1582236" cy="299197"/>
          </a:xfrm>
          <a:prstGeom prst="bentConnector3">
            <a:avLst>
              <a:gd name="adj1" fmla="val 965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13D2FF1A-1147-ED4D-BD7D-FB66B1A9C823}"/>
              </a:ext>
            </a:extLst>
          </p:cNvPr>
          <p:cNvCxnSpPr>
            <a:cxnSpLocks/>
          </p:cNvCxnSpPr>
          <p:nvPr/>
        </p:nvCxnSpPr>
        <p:spPr>
          <a:xfrm>
            <a:off x="2646218" y="5607677"/>
            <a:ext cx="1682397" cy="598397"/>
          </a:xfrm>
          <a:prstGeom prst="bentConnector3">
            <a:avLst>
              <a:gd name="adj1" fmla="val -233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8E9FCD8-151A-0145-98C6-9A735AB8A3B8}"/>
              </a:ext>
            </a:extLst>
          </p:cNvPr>
          <p:cNvCxnSpPr>
            <a:cxnSpLocks/>
          </p:cNvCxnSpPr>
          <p:nvPr/>
        </p:nvCxnSpPr>
        <p:spPr>
          <a:xfrm>
            <a:off x="4328615" y="5607677"/>
            <a:ext cx="0" cy="82454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C14B8FD-B218-3F4B-A194-1F0A911CB647}"/>
              </a:ext>
            </a:extLst>
          </p:cNvPr>
          <p:cNvSpPr txBox="1"/>
          <p:nvPr/>
        </p:nvSpPr>
        <p:spPr>
          <a:xfrm>
            <a:off x="0" y="271616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Individual parameter variations (20,400 simulations)</a:t>
            </a:r>
          </a:p>
        </p:txBody>
      </p: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C848F46D-DC36-7041-86F5-3DF214619D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928256" y="3072337"/>
            <a:ext cx="5167747" cy="709283"/>
          </a:xfrm>
          <a:prstGeom prst="bentConnector3">
            <a:avLst>
              <a:gd name="adj1" fmla="val 9986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F8C7FFBC-D5EE-4442-ABF0-9D1750AAE1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46218" y="3072336"/>
            <a:ext cx="3449782" cy="724523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E22155FC-0496-BF43-8E0E-120B2FBEDD9B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71110" y="3072332"/>
            <a:ext cx="1724891" cy="724527"/>
          </a:xfrm>
          <a:prstGeom prst="bentConnector3">
            <a:avLst>
              <a:gd name="adj1" fmla="val 101406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813DB1D0-B257-7C4E-A5B8-1763680C85FD}"/>
              </a:ext>
            </a:extLst>
          </p:cNvPr>
          <p:cNvCxnSpPr>
            <a:cxnSpLocks/>
            <a:endCxn id="11" idx="0"/>
          </p:cNvCxnSpPr>
          <p:nvPr/>
        </p:nvCxnSpPr>
        <p:spPr>
          <a:xfrm rot="5400000">
            <a:off x="5733736" y="3434593"/>
            <a:ext cx="724533" cy="4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6FDEE9D7-8456-D04E-97E6-C6D9C99A648A}"/>
              </a:ext>
            </a:extLst>
          </p:cNvPr>
          <p:cNvSpPr txBox="1"/>
          <p:nvPr/>
        </p:nvSpPr>
        <p:spPr>
          <a:xfrm>
            <a:off x="0" y="524997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Multiple parameter variations (8,000 simulations)</a:t>
            </a:r>
          </a:p>
        </p:txBody>
      </p: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623DF7F2-33A2-7542-B43F-3EAFB0033E50}"/>
              </a:ext>
            </a:extLst>
          </p:cNvPr>
          <p:cNvCxnSpPr>
            <a:cxnSpLocks/>
          </p:cNvCxnSpPr>
          <p:nvPr/>
        </p:nvCxnSpPr>
        <p:spPr>
          <a:xfrm>
            <a:off x="6096000" y="3070356"/>
            <a:ext cx="1724894" cy="728486"/>
          </a:xfrm>
          <a:prstGeom prst="bentConnector3">
            <a:avLst>
              <a:gd name="adj1" fmla="val 100602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49429285-395E-4A45-97AC-9A312250480F}"/>
              </a:ext>
            </a:extLst>
          </p:cNvPr>
          <p:cNvCxnSpPr>
            <a:cxnSpLocks/>
          </p:cNvCxnSpPr>
          <p:nvPr/>
        </p:nvCxnSpPr>
        <p:spPr>
          <a:xfrm>
            <a:off x="6096000" y="3076336"/>
            <a:ext cx="3449782" cy="715751"/>
          </a:xfrm>
          <a:prstGeom prst="bentConnector3">
            <a:avLst>
              <a:gd name="adj1" fmla="val 99799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E4957C0A-4EDA-9645-880D-623A00DB878C}"/>
              </a:ext>
            </a:extLst>
          </p:cNvPr>
          <p:cNvCxnSpPr>
            <a:cxnSpLocks/>
          </p:cNvCxnSpPr>
          <p:nvPr/>
        </p:nvCxnSpPr>
        <p:spPr>
          <a:xfrm>
            <a:off x="6095999" y="3072328"/>
            <a:ext cx="5174677" cy="726514"/>
          </a:xfrm>
          <a:prstGeom prst="bentConnector3">
            <a:avLst>
              <a:gd name="adj1" fmla="val 99531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FB672BB0-7E0B-E541-A7C1-7B2736E43FC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567" t="22334" r="5000" b="15379"/>
          <a:stretch/>
        </p:blipFill>
        <p:spPr>
          <a:xfrm>
            <a:off x="4328615" y="41167"/>
            <a:ext cx="3505640" cy="1076482"/>
          </a:xfrm>
          <a:prstGeom prst="rect">
            <a:avLst/>
          </a:prstGeom>
        </p:spPr>
      </p:pic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8F9FD9F-34F3-EB4B-8C23-C46C672636B4}"/>
              </a:ext>
            </a:extLst>
          </p:cNvPr>
          <p:cNvCxnSpPr>
            <a:cxnSpLocks/>
          </p:cNvCxnSpPr>
          <p:nvPr/>
        </p:nvCxnSpPr>
        <p:spPr>
          <a:xfrm>
            <a:off x="78828" y="5607677"/>
            <a:ext cx="1203434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006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</TotalTime>
  <Words>131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31</cp:revision>
  <dcterms:created xsi:type="dcterms:W3CDTF">2023-07-16T23:20:32Z</dcterms:created>
  <dcterms:modified xsi:type="dcterms:W3CDTF">2023-07-17T01:04:02Z</dcterms:modified>
</cp:coreProperties>
</file>

<file path=docProps/thumbnail.jpeg>
</file>